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24"/>
  </p:notesMasterIdLst>
  <p:handoutMasterIdLst>
    <p:handoutMasterId r:id="rId25"/>
  </p:handoutMasterIdLst>
  <p:sldIdLst>
    <p:sldId id="295" r:id="rId5"/>
    <p:sldId id="282" r:id="rId6"/>
    <p:sldId id="297" r:id="rId7"/>
    <p:sldId id="286" r:id="rId8"/>
    <p:sldId id="305" r:id="rId9"/>
    <p:sldId id="304" r:id="rId10"/>
    <p:sldId id="306" r:id="rId11"/>
    <p:sldId id="307" r:id="rId12"/>
    <p:sldId id="285" r:id="rId13"/>
    <p:sldId id="310" r:id="rId14"/>
    <p:sldId id="311" r:id="rId15"/>
    <p:sldId id="314" r:id="rId16"/>
    <p:sldId id="315" r:id="rId17"/>
    <p:sldId id="317" r:id="rId18"/>
    <p:sldId id="318" r:id="rId19"/>
    <p:sldId id="320" r:id="rId20"/>
    <p:sldId id="321" r:id="rId21"/>
    <p:sldId id="299" r:id="rId22"/>
    <p:sldId id="26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293" autoAdjust="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11/7/2024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11/7/2024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025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173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3562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2131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1643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203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7833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893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2679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5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77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07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052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524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140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130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5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4297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274320" rIns="822960" bIns="548640" anchor="b" anchorCtr="0"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43681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DBCCDB-B58C-45B3-9E63-49F7B0819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white">
          <a:xfrm>
            <a:off x="0" y="4334005"/>
            <a:ext cx="12192000" cy="252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44128-E256-C1DC-AC6D-2BF10AC41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5212" y="4609578"/>
            <a:ext cx="10058400" cy="1295922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5212" y="5943600"/>
            <a:ext cx="10058400" cy="914400"/>
          </a:xfrm>
        </p:spPr>
        <p:txBody>
          <a:bodyPr lIns="9144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sz="1500" dirty="0">
                <a:solidFill>
                  <a:schemeClr val="bg1"/>
                </a:solidFill>
              </a:rPr>
              <a:t>Click to add 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82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82849"/>
            <a:ext cx="10058399" cy="3956692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8404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>
              <a:spcBef>
                <a:spcPts val="1200"/>
              </a:spcBef>
              <a:spcAft>
                <a:spcPts val="200"/>
              </a:spcAft>
              <a:defRPr sz="2400"/>
            </a:lvl3pPr>
            <a:lvl4pPr>
              <a:spcBef>
                <a:spcPts val="1200"/>
              </a:spcBef>
              <a:spcAft>
                <a:spcPts val="200"/>
              </a:spcAft>
              <a:defRPr sz="2400"/>
            </a:lvl4pPr>
            <a:lvl5pPr>
              <a:spcBef>
                <a:spcPts val="1200"/>
              </a:spcBef>
              <a:spcAft>
                <a:spcPts val="200"/>
              </a:spcAft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39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822960" anchor="b" anchorCtr="0">
            <a:noAutofit/>
          </a:bodyPr>
          <a:lstStyle>
            <a:lvl1pPr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5389" y="4735798"/>
            <a:ext cx="6692313" cy="84584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476752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and 2 Columns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024004" cy="178852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487FB7-F6EE-0454-5FB0-228B2EBCB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30366" y="2166571"/>
            <a:ext cx="60301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E27ABCA-7CD7-B1C6-D787-E3B8959F7FE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9763" y="287338"/>
            <a:ext cx="4067175" cy="2801123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9763" y="3416796"/>
            <a:ext cx="4067175" cy="2801124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31676" y="2258012"/>
            <a:ext cx="6024003" cy="3959908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>
              <a:spcBef>
                <a:spcPts val="1200"/>
              </a:spcBef>
              <a:spcAft>
                <a:spcPts val="200"/>
              </a:spcAft>
              <a:defRPr sz="2000"/>
            </a:lvl2pPr>
            <a:lvl3pPr>
              <a:spcBef>
                <a:spcPts val="1200"/>
              </a:spcBef>
              <a:spcAft>
                <a:spcPts val="200"/>
              </a:spcAft>
              <a:defRPr sz="1600"/>
            </a:lvl3pPr>
            <a:lvl4pPr>
              <a:spcBef>
                <a:spcPts val="1200"/>
              </a:spcBef>
              <a:spcAft>
                <a:spcPts val="200"/>
              </a:spcAft>
              <a:defRPr sz="1600"/>
            </a:lvl4pPr>
            <a:lvl5pPr>
              <a:spcBef>
                <a:spcPts val="1200"/>
              </a:spcBef>
              <a:spcAft>
                <a:spcPts val="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250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8" r:id="rId13"/>
    <p:sldLayoutId id="2147483779" r:id="rId14"/>
    <p:sldLayoutId id="2147483780" r:id="rId15"/>
    <p:sldLayoutId id="2147483781" r:id="rId16"/>
    <p:sldLayoutId id="2147483784" r:id="rId17"/>
    <p:sldLayoutId id="2147483788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429000"/>
            <a:ext cx="7964129" cy="17845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sz="4000" dirty="0"/>
              <a:t>Understanding Corporate Culture</a:t>
            </a:r>
            <a:br>
              <a:rPr lang="en-IN" sz="3600" dirty="0"/>
            </a:br>
            <a:r>
              <a:rPr lang="en-US" sz="2000" dirty="0"/>
              <a:t>Defining the Essence of a Successful Organization</a:t>
            </a:r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F64AD6-39E8-2338-4A7B-DFCD8E0CE6ED}"/>
              </a:ext>
            </a:extLst>
          </p:cNvPr>
          <p:cNvSpPr txBox="1"/>
          <p:nvPr/>
        </p:nvSpPr>
        <p:spPr>
          <a:xfrm>
            <a:off x="5415546" y="4751890"/>
            <a:ext cx="25485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>
                <a:solidFill>
                  <a:schemeClr val="accent2">
                    <a:lumMod val="50000"/>
                  </a:schemeClr>
                </a:solidFill>
              </a:rPr>
              <a:t>Kanzariya Kruparth</a:t>
            </a:r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7" y="3254477"/>
            <a:ext cx="7537703" cy="2376704"/>
          </a:xfrm>
        </p:spPr>
        <p:txBody>
          <a:bodyPr bIns="548640" anchor="b" anchorCtr="0"/>
          <a:lstStyle/>
          <a:p>
            <a:r>
              <a:rPr lang="en-IN" dirty="0"/>
              <a:t>Leadership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497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24B3BE0-07C0-D05C-0B61-4BE33E9E08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B207F5D-5F40-264B-0403-3682CB3DC6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tIns="274320" rIns="822960" bIns="914400" anchor="b" anchorCtr="0"/>
          <a:lstStyle/>
          <a:p>
            <a:r>
              <a:rPr lang="en-IN" dirty="0"/>
              <a:t>Work-Life Balance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936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845552"/>
            <a:ext cx="10058400" cy="1295922"/>
          </a:xfrm>
        </p:spPr>
        <p:txBody>
          <a:bodyPr>
            <a:noAutofit/>
          </a:bodyPr>
          <a:lstStyle/>
          <a:p>
            <a:r>
              <a:rPr lang="en-IN" b="1" dirty="0"/>
              <a:t>Teamwork and Collaboration</a:t>
            </a:r>
            <a:endParaRPr lang="en-US" dirty="0"/>
          </a:p>
        </p:txBody>
      </p:sp>
      <p:pic>
        <p:nvPicPr>
          <p:cNvPr id="7" name="Picture Placeholder 7" descr="Business man sitting at a desk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8" name="Picture Placeholder 9" descr="Handshake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9" name="Picture Placeholder 11" descr="A group of people meeting in a room and writing">
            <a:extLst>
              <a:ext uri="{FF2B5EF4-FFF2-40B4-BE49-F238E27FC236}">
                <a16:creationId xmlns:a16="http://schemas.microsoft.com/office/drawing/2014/main" id="{140AE90F-CD65-3895-59E8-B7606863E8F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87"/>
          <a:stretch/>
        </p:blipFill>
        <p:spPr/>
      </p:pic>
    </p:spTree>
    <p:extLst>
      <p:ext uri="{BB962C8B-B14F-4D97-AF65-F5344CB8AC3E}">
        <p14:creationId xmlns:p14="http://schemas.microsoft.com/office/powerpoint/2010/main" val="878381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2773" y="3283974"/>
            <a:ext cx="7537703" cy="2376704"/>
          </a:xfrm>
        </p:spPr>
        <p:txBody>
          <a:bodyPr bIns="548640" anchor="b" anchorCtr="0"/>
          <a:lstStyle/>
          <a:p>
            <a:r>
              <a:rPr lang="en-IN" b="1" dirty="0"/>
              <a:t>Employee 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942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845552"/>
            <a:ext cx="10058400" cy="1295922"/>
          </a:xfrm>
        </p:spPr>
        <p:txBody>
          <a:bodyPr>
            <a:noAutofit/>
          </a:bodyPr>
          <a:lstStyle/>
          <a:p>
            <a:r>
              <a:rPr lang="en-US" b="1" dirty="0"/>
              <a:t>Benefits of a Positive Corporate Culture</a:t>
            </a:r>
            <a:endParaRPr lang="en-US" dirty="0"/>
          </a:p>
        </p:txBody>
      </p:sp>
      <p:pic>
        <p:nvPicPr>
          <p:cNvPr id="7" name="Picture Placeholder 7" descr="Business man sitting at a desk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8" name="Picture Placeholder 9" descr="Handshake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9" name="Picture Placeholder 11" descr="A group of people meeting in a room and writing">
            <a:extLst>
              <a:ext uri="{FF2B5EF4-FFF2-40B4-BE49-F238E27FC236}">
                <a16:creationId xmlns:a16="http://schemas.microsoft.com/office/drawing/2014/main" id="{140AE90F-CD65-3895-59E8-B7606863E8F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87"/>
          <a:stretch/>
        </p:blipFill>
        <p:spPr/>
      </p:pic>
    </p:spTree>
    <p:extLst>
      <p:ext uri="{BB962C8B-B14F-4D97-AF65-F5344CB8AC3E}">
        <p14:creationId xmlns:p14="http://schemas.microsoft.com/office/powerpoint/2010/main" val="2963100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Benefits of a Positive Corporate Culture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7CC3670-C882-E5CD-BEC8-7F1D3530C71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75938" y="1848976"/>
            <a:ext cx="8408071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Increased employee satisfaction and retention.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Better teamwork, innovation, and problem-solving.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Stronger reputation and brand loyalty. </a:t>
            </a:r>
          </a:p>
        </p:txBody>
      </p:sp>
    </p:spTree>
    <p:extLst>
      <p:ext uri="{BB962C8B-B14F-4D97-AF65-F5344CB8AC3E}">
        <p14:creationId xmlns:p14="http://schemas.microsoft.com/office/powerpoint/2010/main" val="4294521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4845552"/>
            <a:ext cx="11557000" cy="1295922"/>
          </a:xfrm>
        </p:spPr>
        <p:txBody>
          <a:bodyPr>
            <a:noAutofit/>
          </a:bodyPr>
          <a:lstStyle/>
          <a:p>
            <a:r>
              <a:rPr lang="en-IN" dirty="0"/>
              <a:t>Consequences of a Negative Corporate Culture</a:t>
            </a:r>
            <a:endParaRPr lang="en-US" dirty="0"/>
          </a:p>
        </p:txBody>
      </p:sp>
      <p:pic>
        <p:nvPicPr>
          <p:cNvPr id="7" name="Picture Placeholder 7" descr="Business man sitting at a desk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8" name="Picture Placeholder 9" descr="Handshake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9" name="Picture Placeholder 11" descr="A group of people meeting in a room and writing">
            <a:extLst>
              <a:ext uri="{FF2B5EF4-FFF2-40B4-BE49-F238E27FC236}">
                <a16:creationId xmlns:a16="http://schemas.microsoft.com/office/drawing/2014/main" id="{140AE90F-CD65-3895-59E8-B7606863E8F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87"/>
          <a:stretch/>
        </p:blipFill>
        <p:spPr/>
      </p:pic>
    </p:spTree>
    <p:extLst>
      <p:ext uri="{BB962C8B-B14F-4D97-AF65-F5344CB8AC3E}">
        <p14:creationId xmlns:p14="http://schemas.microsoft.com/office/powerpoint/2010/main" val="1724312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dirty="0"/>
              <a:t>Consequences of a Negative Corporate Culture</a:t>
            </a:r>
            <a:endParaRPr lang="en-US" sz="4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3B6FB30-7F52-3C94-4977-0F1A7599E2C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1888304"/>
            <a:ext cx="8267007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High turnover rates.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Lack of motivation and poor work 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can harm customer service and company image. </a:t>
            </a:r>
          </a:p>
        </p:txBody>
      </p:sp>
    </p:spTree>
    <p:extLst>
      <p:ext uri="{BB962C8B-B14F-4D97-AF65-F5344CB8AC3E}">
        <p14:creationId xmlns:p14="http://schemas.microsoft.com/office/powerpoint/2010/main" val="3769174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16DB-BC4C-330B-1179-90F5684F6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024003" cy="1788527"/>
          </a:xfrm>
        </p:spPr>
        <p:txBody>
          <a:bodyPr>
            <a:normAutofit/>
          </a:bodyPr>
          <a:lstStyle/>
          <a:p>
            <a:r>
              <a:rPr lang="en-IN" dirty="0"/>
              <a:t>Conclusion</a:t>
            </a:r>
            <a:endParaRPr lang="en-US" sz="11500" dirty="0"/>
          </a:p>
        </p:txBody>
      </p:sp>
      <p:pic>
        <p:nvPicPr>
          <p:cNvPr id="6" name="Content Placeholder 14" descr="Office clerk searching for files">
            <a:extLst>
              <a:ext uri="{FF2B5EF4-FFF2-40B4-BE49-F238E27FC236}">
                <a16:creationId xmlns:a16="http://schemas.microsoft.com/office/drawing/2014/main" id="{08637BD7-EBE7-9B0F-2D96-E02697A450F5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40888" y="288896"/>
            <a:ext cx="4064924" cy="2797233"/>
          </a:xfrm>
        </p:spPr>
      </p:pic>
      <p:pic>
        <p:nvPicPr>
          <p:cNvPr id="7" name="Content Placeholder 19" descr="Three women brainstorming">
            <a:extLst>
              <a:ext uri="{FF2B5EF4-FFF2-40B4-BE49-F238E27FC236}">
                <a16:creationId xmlns:a16="http://schemas.microsoft.com/office/drawing/2014/main" id="{C5646C18-01E0-75C8-7655-4411D8143C91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39763" y="3417230"/>
            <a:ext cx="4067175" cy="2800077"/>
          </a:xfr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0C17B342-2E4E-8C0F-A636-301922250B9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31676" y="2157876"/>
            <a:ext cx="6125604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Corporate culture is the Backbone of good company.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 impacts employee behavior, performance, and long-term company success.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Investing in a strong, positive culture leads to higher productivity, loyalty, and innovation. </a:t>
            </a:r>
          </a:p>
        </p:txBody>
      </p:sp>
    </p:spTree>
    <p:extLst>
      <p:ext uri="{BB962C8B-B14F-4D97-AF65-F5344CB8AC3E}">
        <p14:creationId xmlns:p14="http://schemas.microsoft.com/office/powerpoint/2010/main" val="1900868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3429000"/>
            <a:ext cx="3690257" cy="1516626"/>
          </a:xfrm>
        </p:spPr>
        <p:txBody>
          <a:bodyPr vert="horz" lIns="91440" tIns="45720" rIns="0" bIns="45720" rtlCol="0" anchor="t">
            <a:normAutofit/>
          </a:bodyPr>
          <a:lstStyle/>
          <a:p>
            <a:r>
              <a:rPr lang="en-US" dirty="0"/>
              <a:t>Kanzariya Kruparth</a:t>
            </a:r>
          </a:p>
          <a:p>
            <a:r>
              <a:rPr lang="en-US" dirty="0"/>
              <a:t>+91 7874773879</a:t>
            </a:r>
          </a:p>
          <a:p>
            <a:r>
              <a:rPr lang="en-US" dirty="0"/>
              <a:t>Kruparth1610@gmail.com</a:t>
            </a:r>
          </a:p>
        </p:txBody>
      </p:sp>
      <p:pic>
        <p:nvPicPr>
          <p:cNvPr id="32" name="Picture Placeholder 31" descr="hand clapping">
            <a:extLst>
              <a:ext uri="{FF2B5EF4-FFF2-40B4-BE49-F238E27FC236}">
                <a16:creationId xmlns:a16="http://schemas.microsoft.com/office/drawing/2014/main" id="{AAB6EE12-FEF8-FB41-A909-0DA61D7725C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02184" y="640080"/>
            <a:ext cx="6951965" cy="5312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bIns="548640" anchor="b" anchorCtr="0"/>
          <a:lstStyle/>
          <a:p>
            <a:r>
              <a:rPr lang="en-IN" dirty="0"/>
              <a:t>What is Corporate Culture?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507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Corporate Culture?</a:t>
            </a: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1BA779B-C4BA-2415-CC75-BF69DE8EB8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1" y="1684449"/>
            <a:ext cx="10058399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Corporate culture is the way people in a company think, work, and behave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It shows how employees interact with each other and with clients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666731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24B3BE0-07C0-D05C-0B61-4BE33E9E08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B207F5D-5F40-264B-0403-3682CB3DC6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tIns="274320" rIns="822960" bIns="914400" anchor="b" anchorCtr="0"/>
          <a:lstStyle/>
          <a:p>
            <a:r>
              <a:rPr lang="en-IN" dirty="0"/>
              <a:t>Importance of Corporate Culture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288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Importance of Corporate Culture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26CDE14-A392-910B-F5CB-88443D67448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78561" y="1930244"/>
            <a:ext cx="9977119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Corporate culture affects how employees perform.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3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helps in hiring and keeping good employees.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Impacts innovation, decision-making, and customer satisfaction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412379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bIns="548640" anchor="b" anchorCtr="0"/>
          <a:lstStyle/>
          <a:p>
            <a:r>
              <a:rPr lang="en-US" dirty="0"/>
              <a:t>Key Elements of Corporate Culture</a:t>
            </a:r>
          </a:p>
        </p:txBody>
      </p:sp>
    </p:spTree>
    <p:extLst>
      <p:ext uri="{BB962C8B-B14F-4D97-AF65-F5344CB8AC3E}">
        <p14:creationId xmlns:p14="http://schemas.microsoft.com/office/powerpoint/2010/main" val="2763831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Elements of Corporate Culture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5D35EBB-F651-1A23-9AB7-7F6BC0D4A1A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2024714"/>
            <a:ext cx="9511726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Values and Mission -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Core principles and goals.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Work Environment  -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feel and design of  workplace.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Leadership Style -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Leaders manage terms.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Work-Life Balance -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Support for employee's personal time.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Teamwork and Collaboration -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Working together effectively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Employee Development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</a:t>
            </a: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Heping employees grow and learn.</a:t>
            </a: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920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24B3BE0-07C0-D05C-0B61-4BE33E9E08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B207F5D-5F40-264B-0403-3682CB3DC6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tIns="274320" rIns="822960" bIns="914400" anchor="b" anchorCtr="0"/>
          <a:lstStyle/>
          <a:p>
            <a:r>
              <a:rPr lang="en-IN" b="1" dirty="0"/>
              <a:t>Values and Mission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751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845552"/>
            <a:ext cx="10058400" cy="1295922"/>
          </a:xfrm>
        </p:spPr>
        <p:txBody>
          <a:bodyPr>
            <a:noAutofit/>
          </a:bodyPr>
          <a:lstStyle/>
          <a:p>
            <a:r>
              <a:rPr lang="en-IN" b="1" dirty="0"/>
              <a:t>Work Environment</a:t>
            </a:r>
            <a:endParaRPr lang="en-US" dirty="0"/>
          </a:p>
        </p:txBody>
      </p:sp>
      <p:pic>
        <p:nvPicPr>
          <p:cNvPr id="7" name="Picture Placeholder 7" descr="Business man sitting at a desk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8" name="Picture Placeholder 9" descr="Handshake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9" name="Picture Placeholder 11" descr="A group of people meeting in a room and writing">
            <a:extLst>
              <a:ext uri="{FF2B5EF4-FFF2-40B4-BE49-F238E27FC236}">
                <a16:creationId xmlns:a16="http://schemas.microsoft.com/office/drawing/2014/main" id="{140AE90F-CD65-3895-59E8-B7606863E8F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87"/>
          <a:stretch/>
        </p:blipFill>
        <p:spPr/>
      </p:pic>
    </p:spTree>
    <p:extLst>
      <p:ext uri="{BB962C8B-B14F-4D97-AF65-F5344CB8AC3E}">
        <p14:creationId xmlns:p14="http://schemas.microsoft.com/office/powerpoint/2010/main" val="143589560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Retrospect design</Template>
  <TotalTime>74</TotalTime>
  <Words>310</Words>
  <Application>Microsoft Office PowerPoint</Application>
  <PresentationFormat>Widescreen</PresentationFormat>
  <Paragraphs>81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Arial</vt:lpstr>
      <vt:lpstr>Calibri</vt:lpstr>
      <vt:lpstr>Calibri Light</vt:lpstr>
      <vt:lpstr>RetrospectVTI</vt:lpstr>
      <vt:lpstr>Understanding Corporate Culture Defining the Essence of a Successful Organization</vt:lpstr>
      <vt:lpstr>What is Corporate Culture?</vt:lpstr>
      <vt:lpstr>What is Corporate Culture?</vt:lpstr>
      <vt:lpstr>Importance of Corporate Culture</vt:lpstr>
      <vt:lpstr>Importance of Corporate Culture</vt:lpstr>
      <vt:lpstr>Key Elements of Corporate Culture</vt:lpstr>
      <vt:lpstr>Key Elements of Corporate Culture</vt:lpstr>
      <vt:lpstr>Values and Mission</vt:lpstr>
      <vt:lpstr>Work Environment</vt:lpstr>
      <vt:lpstr>Leadership Style</vt:lpstr>
      <vt:lpstr>Work-Life Balance</vt:lpstr>
      <vt:lpstr>Teamwork and Collaboration</vt:lpstr>
      <vt:lpstr>Employee Development</vt:lpstr>
      <vt:lpstr>Benefits of a Positive Corporate Culture</vt:lpstr>
      <vt:lpstr>Benefits of a Positive Corporate Culture</vt:lpstr>
      <vt:lpstr>Consequences of a Negative Corporate Culture</vt:lpstr>
      <vt:lpstr>Consequences of a Negative Corporate Culture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KAUSHIKKUMAR KANZARIYA</dc:creator>
  <cp:lastModifiedBy>KAUSHIKKUMAR KANZARIYA</cp:lastModifiedBy>
  <cp:revision>5</cp:revision>
  <dcterms:created xsi:type="dcterms:W3CDTF">2024-10-22T05:25:06Z</dcterms:created>
  <dcterms:modified xsi:type="dcterms:W3CDTF">2024-11-07T06:57:58Z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